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256" r:id="rId2"/>
    <p:sldId id="259" r:id="rId3"/>
    <p:sldId id="258" r:id="rId4"/>
    <p:sldId id="260" r:id="rId5"/>
    <p:sldId id="261" r:id="rId6"/>
    <p:sldId id="262" r:id="rId7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5" d="100"/>
          <a:sy n="95" d="100"/>
        </p:scale>
        <p:origin x="-576" y="-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BE3A5F-D411-4F23-9FFB-9448B147E662}" type="datetimeFigureOut">
              <a:rPr lang="ru-RU" smtClean="0"/>
              <a:t>15.10.2018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21D9E8-0553-4599-ACD9-518F21A9845F}" type="slidenum">
              <a:rPr lang="ru-RU" smtClean="0"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4819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 smtClean="0"/>
          </a:p>
        </p:txBody>
      </p:sp>
      <p:sp>
        <p:nvSpPr>
          <p:cNvPr id="34820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4DE32806-6724-4C52-8BCC-69D21DDC0DE9}" type="slidenum">
              <a:rPr lang="ru-RU"/>
              <a:pPr fontAlgn="base">
                <a:spcBef>
                  <a:spcPct val="0"/>
                </a:spcBef>
                <a:spcAft>
                  <a:spcPct val="0"/>
                </a:spcAft>
              </a:pPr>
              <a:t>2</a:t>
            </a:fld>
            <a:endParaRPr lang="ru-RU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9939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 smtClean="0"/>
          </a:p>
        </p:txBody>
      </p:sp>
      <p:sp>
        <p:nvSpPr>
          <p:cNvPr id="39940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53D6DB6-FF7F-462A-A952-75E7B9FB833C}" type="slidenum">
              <a:rPr lang="ru-RU"/>
              <a:pPr fontAlgn="base">
                <a:spcBef>
                  <a:spcPct val="0"/>
                </a:spcBef>
                <a:spcAft>
                  <a:spcPct val="0"/>
                </a:spcAft>
              </a:pPr>
              <a:t>3</a:t>
            </a:fld>
            <a:endParaRPr lang="ru-RU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15.10.2018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15.10.2018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15.10.2018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15.10.2018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15.10.2018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15.10.2018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15.10.2018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15.10.2018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15.10.2018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15.10.2018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15.10.2018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106E36-FD25-4E2D-B0AA-010F637433A0}" type="datetimeFigureOut">
              <a:rPr lang="ru-RU" smtClean="0"/>
              <a:pPr/>
              <a:t>15.10.2018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Слайды к лекциям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 smtClean="0"/>
              <a:t>А.Г.Марчук</a:t>
            </a:r>
            <a:endParaRPr lang="ru-RU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9762"/>
          </a:xfrm>
        </p:spPr>
        <p:txBody>
          <a:bodyPr/>
          <a:lstStyle/>
          <a:p>
            <a:pPr eaLnBrk="1" hangingPunct="1"/>
            <a:r>
              <a:rPr lang="ru-RU" sz="2800" b="1" smtClean="0"/>
              <a:t>Что такое </a:t>
            </a:r>
            <a:r>
              <a:rPr lang="en-US" sz="2800" b="1" smtClean="0"/>
              <a:t>RDF?</a:t>
            </a:r>
            <a:endParaRPr lang="ru-RU" sz="2800" b="1" smtClean="0"/>
          </a:p>
        </p:txBody>
      </p:sp>
      <p:sp>
        <p:nvSpPr>
          <p:cNvPr id="4" name="Овал 3"/>
          <p:cNvSpPr/>
          <p:nvPr/>
        </p:nvSpPr>
        <p:spPr>
          <a:xfrm>
            <a:off x="3995738" y="1989138"/>
            <a:ext cx="792162" cy="215900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schemeClr val="tx1"/>
                </a:solidFill>
              </a:rPr>
              <a:t>p3817</a:t>
            </a:r>
            <a:endParaRPr lang="ru-RU" sz="1000" dirty="0">
              <a:solidFill>
                <a:schemeClr val="tx1"/>
              </a:solidFill>
            </a:endParaRPr>
          </a:p>
        </p:txBody>
      </p:sp>
      <p:sp>
        <p:nvSpPr>
          <p:cNvPr id="5" name="Овал 4"/>
          <p:cNvSpPr/>
          <p:nvPr/>
        </p:nvSpPr>
        <p:spPr>
          <a:xfrm>
            <a:off x="6011863" y="1989138"/>
            <a:ext cx="792162" cy="215900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8000" tIns="18000" rIns="18000" bIns="1800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chemeClr val="tx1"/>
                </a:solidFill>
              </a:rPr>
              <a:t>o19302</a:t>
            </a:r>
            <a:endParaRPr lang="ru-RU" sz="1200" dirty="0">
              <a:solidFill>
                <a:schemeClr val="tx1"/>
              </a:solidFill>
            </a:endParaRPr>
          </a:p>
        </p:txBody>
      </p:sp>
      <p:sp>
        <p:nvSpPr>
          <p:cNvPr id="6" name="Овал 5"/>
          <p:cNvSpPr/>
          <p:nvPr/>
        </p:nvSpPr>
        <p:spPr>
          <a:xfrm>
            <a:off x="3276600" y="2636838"/>
            <a:ext cx="790575" cy="215900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schemeClr val="tx1"/>
                </a:solidFill>
              </a:rPr>
              <a:t>p2817</a:t>
            </a:r>
            <a:endParaRPr lang="ru-RU" sz="1000" dirty="0">
              <a:solidFill>
                <a:schemeClr val="tx1"/>
              </a:solidFill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4356100" y="2636838"/>
            <a:ext cx="576263" cy="2159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rIns="5400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000" dirty="0">
                <a:solidFill>
                  <a:schemeClr val="tx1"/>
                </a:solidFill>
              </a:rPr>
              <a:t>Иванов .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5076825" y="2636838"/>
            <a:ext cx="574675" cy="2159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000" dirty="0">
                <a:solidFill>
                  <a:schemeClr val="tx1"/>
                </a:solidFill>
              </a:rPr>
              <a:t>1988</a:t>
            </a:r>
          </a:p>
        </p:txBody>
      </p:sp>
      <p:sp>
        <p:nvSpPr>
          <p:cNvPr id="9" name="Прямоугольник 8"/>
          <p:cNvSpPr/>
          <p:nvPr/>
        </p:nvSpPr>
        <p:spPr>
          <a:xfrm>
            <a:off x="6372225" y="2636838"/>
            <a:ext cx="576263" cy="2159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000" dirty="0">
                <a:solidFill>
                  <a:schemeClr val="tx1"/>
                </a:solidFill>
              </a:rPr>
              <a:t>НГУ</a:t>
            </a:r>
          </a:p>
        </p:txBody>
      </p:sp>
      <p:sp>
        <p:nvSpPr>
          <p:cNvPr id="10" name="Овал 9"/>
          <p:cNvSpPr/>
          <p:nvPr/>
        </p:nvSpPr>
        <p:spPr>
          <a:xfrm>
            <a:off x="7308850" y="2060575"/>
            <a:ext cx="792163" cy="2159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schemeClr val="tx1"/>
                </a:solidFill>
              </a:rPr>
              <a:t>org-sys</a:t>
            </a:r>
            <a:endParaRPr lang="ru-RU" sz="1000" dirty="0">
              <a:solidFill>
                <a:schemeClr val="tx1"/>
              </a:solidFill>
            </a:endParaRPr>
          </a:p>
        </p:txBody>
      </p:sp>
      <p:sp>
        <p:nvSpPr>
          <p:cNvPr id="11" name="Овал 10"/>
          <p:cNvSpPr/>
          <p:nvPr/>
        </p:nvSpPr>
        <p:spPr>
          <a:xfrm>
            <a:off x="3203575" y="1557338"/>
            <a:ext cx="792163" cy="2159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schemeClr val="tx1"/>
                </a:solidFill>
              </a:rPr>
              <a:t>person</a:t>
            </a:r>
            <a:endParaRPr lang="ru-RU" sz="1000" dirty="0">
              <a:solidFill>
                <a:schemeClr val="tx1"/>
              </a:solidFill>
            </a:endParaRPr>
          </a:p>
        </p:txBody>
      </p:sp>
      <p:cxnSp>
        <p:nvCxnSpPr>
          <p:cNvPr id="13" name="Прямая со стрелкой 12"/>
          <p:cNvCxnSpPr>
            <a:stCxn id="4" idx="6"/>
            <a:endCxn id="5" idx="2"/>
          </p:cNvCxnSpPr>
          <p:nvPr/>
        </p:nvCxnSpPr>
        <p:spPr>
          <a:xfrm>
            <a:off x="4787900" y="2097088"/>
            <a:ext cx="1223963" cy="158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4" name="Прямая со стрелкой 13"/>
          <p:cNvCxnSpPr>
            <a:stCxn id="5" idx="6"/>
            <a:endCxn id="10" idx="2"/>
          </p:cNvCxnSpPr>
          <p:nvPr/>
        </p:nvCxnSpPr>
        <p:spPr>
          <a:xfrm>
            <a:off x="6804025" y="2097088"/>
            <a:ext cx="504825" cy="7143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7" name="Прямая со стрелкой 16"/>
          <p:cNvCxnSpPr>
            <a:stCxn id="4" idx="1"/>
            <a:endCxn id="11" idx="5"/>
          </p:cNvCxnSpPr>
          <p:nvPr/>
        </p:nvCxnSpPr>
        <p:spPr>
          <a:xfrm rot="16200000" flipV="1">
            <a:off x="3856038" y="1765300"/>
            <a:ext cx="279400" cy="2317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0" name="Прямая со стрелкой 19"/>
          <p:cNvCxnSpPr>
            <a:endCxn id="4" idx="0"/>
          </p:cNvCxnSpPr>
          <p:nvPr/>
        </p:nvCxnSpPr>
        <p:spPr>
          <a:xfrm rot="5400000">
            <a:off x="4086226" y="1647825"/>
            <a:ext cx="647700" cy="349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2" name="Прямая со стрелкой 21"/>
          <p:cNvCxnSpPr>
            <a:endCxn id="4" idx="7"/>
          </p:cNvCxnSpPr>
          <p:nvPr/>
        </p:nvCxnSpPr>
        <p:spPr>
          <a:xfrm rot="5400000">
            <a:off x="4498181" y="1586707"/>
            <a:ext cx="608013" cy="26035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5" name="Прямая со стрелкой 24"/>
          <p:cNvCxnSpPr>
            <a:endCxn id="5" idx="1"/>
          </p:cNvCxnSpPr>
          <p:nvPr/>
        </p:nvCxnSpPr>
        <p:spPr>
          <a:xfrm>
            <a:off x="5343525" y="1352550"/>
            <a:ext cx="784225" cy="66833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7" name="Прямая со стрелкой 26"/>
          <p:cNvCxnSpPr>
            <a:endCxn id="5" idx="0"/>
          </p:cNvCxnSpPr>
          <p:nvPr/>
        </p:nvCxnSpPr>
        <p:spPr>
          <a:xfrm rot="16200000" flipH="1">
            <a:off x="6030913" y="1611313"/>
            <a:ext cx="647700" cy="10795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0" name="Прямая со стрелкой 29"/>
          <p:cNvCxnSpPr>
            <a:stCxn id="4" idx="3"/>
            <a:endCxn id="6" idx="0"/>
          </p:cNvCxnSpPr>
          <p:nvPr/>
        </p:nvCxnSpPr>
        <p:spPr>
          <a:xfrm rot="5400000">
            <a:off x="3659982" y="2185194"/>
            <a:ext cx="463550" cy="43973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3" name="Прямая со стрелкой 32"/>
          <p:cNvCxnSpPr>
            <a:stCxn id="4" idx="4"/>
            <a:endCxn id="7" idx="0"/>
          </p:cNvCxnSpPr>
          <p:nvPr/>
        </p:nvCxnSpPr>
        <p:spPr>
          <a:xfrm rot="16200000" flipH="1">
            <a:off x="4302126" y="2295525"/>
            <a:ext cx="431800" cy="2508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6" name="Прямая со стрелкой 35"/>
          <p:cNvCxnSpPr>
            <a:stCxn id="4" idx="5"/>
            <a:endCxn id="8" idx="0"/>
          </p:cNvCxnSpPr>
          <p:nvPr/>
        </p:nvCxnSpPr>
        <p:spPr>
          <a:xfrm rot="16200000" flipH="1">
            <a:off x="4786313" y="2058988"/>
            <a:ext cx="463550" cy="69215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40" name="Прямая со стрелкой 39"/>
          <p:cNvCxnSpPr>
            <a:stCxn id="5" idx="4"/>
            <a:endCxn id="9" idx="0"/>
          </p:cNvCxnSpPr>
          <p:nvPr/>
        </p:nvCxnSpPr>
        <p:spPr>
          <a:xfrm rot="16200000" flipH="1">
            <a:off x="6318251" y="2295525"/>
            <a:ext cx="431800" cy="2508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50" name="Прямая со стрелкой 49"/>
          <p:cNvCxnSpPr>
            <a:stCxn id="6" idx="5"/>
          </p:cNvCxnSpPr>
          <p:nvPr/>
        </p:nvCxnSpPr>
        <p:spPr>
          <a:xfrm rot="16200000" flipH="1">
            <a:off x="3957638" y="2814638"/>
            <a:ext cx="320675" cy="3333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53" name="Прямая со стрелкой 52"/>
          <p:cNvCxnSpPr>
            <a:stCxn id="6" idx="4"/>
          </p:cNvCxnSpPr>
          <p:nvPr/>
        </p:nvCxnSpPr>
        <p:spPr>
          <a:xfrm rot="16200000" flipH="1">
            <a:off x="3581400" y="2943226"/>
            <a:ext cx="288925" cy="10795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2312" name="TextBox 56"/>
          <p:cNvSpPr txBox="1">
            <a:spLocks noChangeArrowheads="1"/>
          </p:cNvSpPr>
          <p:nvPr/>
        </p:nvSpPr>
        <p:spPr bwMode="auto">
          <a:xfrm>
            <a:off x="3635375" y="1773238"/>
            <a:ext cx="431800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000">
                <a:latin typeface="Calibri" pitchFamily="34" charset="0"/>
              </a:rPr>
              <a:t>type</a:t>
            </a:r>
            <a:endParaRPr lang="ru-RU" sz="1000">
              <a:latin typeface="Calibri" pitchFamily="34" charset="0"/>
            </a:endParaRPr>
          </a:p>
        </p:txBody>
      </p:sp>
      <p:sp>
        <p:nvSpPr>
          <p:cNvPr id="12313" name="TextBox 57"/>
          <p:cNvSpPr txBox="1">
            <a:spLocks noChangeArrowheads="1"/>
          </p:cNvSpPr>
          <p:nvPr/>
        </p:nvSpPr>
        <p:spPr bwMode="auto">
          <a:xfrm>
            <a:off x="6875463" y="1916113"/>
            <a:ext cx="433387" cy="247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000">
                <a:latin typeface="Calibri" pitchFamily="34" charset="0"/>
              </a:rPr>
              <a:t>type</a:t>
            </a:r>
            <a:endParaRPr lang="ru-RU" sz="1000">
              <a:latin typeface="Calibri" pitchFamily="34" charset="0"/>
            </a:endParaRPr>
          </a:p>
        </p:txBody>
      </p:sp>
      <p:sp>
        <p:nvSpPr>
          <p:cNvPr id="12314" name="TextBox 58"/>
          <p:cNvSpPr txBox="1">
            <a:spLocks noChangeArrowheads="1"/>
          </p:cNvSpPr>
          <p:nvPr/>
        </p:nvSpPr>
        <p:spPr bwMode="auto">
          <a:xfrm>
            <a:off x="5076825" y="1844675"/>
            <a:ext cx="647700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000">
                <a:latin typeface="Calibri" pitchFamily="34" charset="0"/>
              </a:rPr>
              <a:t>Work-in</a:t>
            </a:r>
            <a:endParaRPr lang="ru-RU" sz="1000">
              <a:latin typeface="Calibri" pitchFamily="34" charset="0"/>
            </a:endParaRPr>
          </a:p>
        </p:txBody>
      </p:sp>
      <p:sp>
        <p:nvSpPr>
          <p:cNvPr id="12315" name="TextBox 59"/>
          <p:cNvSpPr txBox="1">
            <a:spLocks noChangeArrowheads="1"/>
          </p:cNvSpPr>
          <p:nvPr/>
        </p:nvSpPr>
        <p:spPr bwMode="auto">
          <a:xfrm>
            <a:off x="6516688" y="2276475"/>
            <a:ext cx="503237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000">
                <a:latin typeface="Calibri" pitchFamily="34" charset="0"/>
              </a:rPr>
              <a:t>name</a:t>
            </a:r>
            <a:endParaRPr lang="ru-RU" sz="1000">
              <a:latin typeface="Calibri" pitchFamily="34" charset="0"/>
            </a:endParaRPr>
          </a:p>
        </p:txBody>
      </p:sp>
      <p:sp>
        <p:nvSpPr>
          <p:cNvPr id="12316" name="TextBox 60"/>
          <p:cNvSpPr txBox="1">
            <a:spLocks noChangeArrowheads="1"/>
          </p:cNvSpPr>
          <p:nvPr/>
        </p:nvSpPr>
        <p:spPr bwMode="auto">
          <a:xfrm>
            <a:off x="4140200" y="2276475"/>
            <a:ext cx="503238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000">
                <a:latin typeface="Calibri" pitchFamily="34" charset="0"/>
              </a:rPr>
              <a:t>name</a:t>
            </a:r>
            <a:endParaRPr lang="ru-RU" sz="1000">
              <a:latin typeface="Calibri" pitchFamily="34" charset="0"/>
            </a:endParaRPr>
          </a:p>
        </p:txBody>
      </p:sp>
      <p:sp>
        <p:nvSpPr>
          <p:cNvPr id="12317" name="TextBox 61"/>
          <p:cNvSpPr txBox="1">
            <a:spLocks noChangeArrowheads="1"/>
          </p:cNvSpPr>
          <p:nvPr/>
        </p:nvSpPr>
        <p:spPr bwMode="auto">
          <a:xfrm>
            <a:off x="4932363" y="2205038"/>
            <a:ext cx="576262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000">
                <a:latin typeface="Calibri" pitchFamily="34" charset="0"/>
              </a:rPr>
              <a:t>birth</a:t>
            </a:r>
            <a:endParaRPr lang="ru-RU" sz="1000">
              <a:latin typeface="Calibri" pitchFamily="34" charset="0"/>
            </a:endParaRPr>
          </a:p>
        </p:txBody>
      </p:sp>
      <p:sp>
        <p:nvSpPr>
          <p:cNvPr id="12318" name="TextBox 62"/>
          <p:cNvSpPr txBox="1">
            <a:spLocks noChangeArrowheads="1"/>
          </p:cNvSpPr>
          <p:nvPr/>
        </p:nvSpPr>
        <p:spPr bwMode="auto">
          <a:xfrm>
            <a:off x="3419475" y="2276475"/>
            <a:ext cx="576263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000">
                <a:latin typeface="Calibri" pitchFamily="34" charset="0"/>
              </a:rPr>
              <a:t>father</a:t>
            </a:r>
            <a:endParaRPr lang="ru-RU" sz="1000">
              <a:latin typeface="Calibri" pitchFamily="34" charset="0"/>
            </a:endParaRPr>
          </a:p>
        </p:txBody>
      </p:sp>
      <p:sp>
        <p:nvSpPr>
          <p:cNvPr id="12319" name="TextBox 63"/>
          <p:cNvSpPr txBox="1">
            <a:spLocks noChangeArrowheads="1"/>
          </p:cNvSpPr>
          <p:nvPr/>
        </p:nvSpPr>
        <p:spPr bwMode="auto">
          <a:xfrm>
            <a:off x="539750" y="1844675"/>
            <a:ext cx="1655763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>
                <a:latin typeface="Calibri" pitchFamily="34" charset="0"/>
              </a:rPr>
              <a:t>Фрагмент сети </a:t>
            </a:r>
            <a:r>
              <a:rPr lang="en-US">
                <a:latin typeface="Calibri" pitchFamily="34" charset="0"/>
              </a:rPr>
              <a:t>RDF</a:t>
            </a:r>
            <a:endParaRPr lang="ru-RU">
              <a:latin typeface="Calibri" pitchFamily="34" charset="0"/>
            </a:endParaRPr>
          </a:p>
        </p:txBody>
      </p:sp>
      <p:sp>
        <p:nvSpPr>
          <p:cNvPr id="12320" name="TextBox 64"/>
          <p:cNvSpPr txBox="1">
            <a:spLocks noChangeArrowheads="1"/>
          </p:cNvSpPr>
          <p:nvPr/>
        </p:nvSpPr>
        <p:spPr bwMode="auto">
          <a:xfrm>
            <a:off x="539750" y="3716338"/>
            <a:ext cx="1728788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>
                <a:latin typeface="Calibri" pitchFamily="34" charset="0"/>
              </a:rPr>
              <a:t>Базовые элементы</a:t>
            </a:r>
          </a:p>
        </p:txBody>
      </p:sp>
      <p:sp>
        <p:nvSpPr>
          <p:cNvPr id="12321" name="TextBox 65"/>
          <p:cNvSpPr txBox="1">
            <a:spLocks noChangeArrowheads="1"/>
          </p:cNvSpPr>
          <p:nvPr/>
        </p:nvSpPr>
        <p:spPr bwMode="auto">
          <a:xfrm>
            <a:off x="539750" y="5229225"/>
            <a:ext cx="1800225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>
                <a:latin typeface="Calibri" pitchFamily="34" charset="0"/>
              </a:rPr>
              <a:t>XML </a:t>
            </a:r>
            <a:r>
              <a:rPr lang="ru-RU">
                <a:latin typeface="Calibri" pitchFamily="34" charset="0"/>
              </a:rPr>
              <a:t>представление</a:t>
            </a:r>
          </a:p>
        </p:txBody>
      </p:sp>
      <p:sp>
        <p:nvSpPr>
          <p:cNvPr id="67" name="Овал 66"/>
          <p:cNvSpPr/>
          <p:nvPr/>
        </p:nvSpPr>
        <p:spPr>
          <a:xfrm>
            <a:off x="3581400" y="3657600"/>
            <a:ext cx="792163" cy="215900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schemeClr val="tx1"/>
                </a:solidFill>
              </a:rPr>
              <a:t>id1</a:t>
            </a:r>
            <a:endParaRPr lang="ru-RU" sz="1000" dirty="0">
              <a:solidFill>
                <a:schemeClr val="tx1"/>
              </a:solidFill>
            </a:endParaRPr>
          </a:p>
        </p:txBody>
      </p:sp>
      <p:sp>
        <p:nvSpPr>
          <p:cNvPr id="68" name="Овал 67"/>
          <p:cNvSpPr/>
          <p:nvPr/>
        </p:nvSpPr>
        <p:spPr>
          <a:xfrm>
            <a:off x="5237163" y="3657600"/>
            <a:ext cx="792162" cy="215900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schemeClr val="tx1"/>
                </a:solidFill>
              </a:rPr>
              <a:t>id2</a:t>
            </a:r>
            <a:endParaRPr lang="ru-RU" sz="1000" dirty="0">
              <a:solidFill>
                <a:schemeClr val="tx1"/>
              </a:solidFill>
            </a:endParaRPr>
          </a:p>
        </p:txBody>
      </p:sp>
      <p:sp>
        <p:nvSpPr>
          <p:cNvPr id="69" name="Овал 68"/>
          <p:cNvSpPr/>
          <p:nvPr/>
        </p:nvSpPr>
        <p:spPr>
          <a:xfrm>
            <a:off x="3581400" y="4160838"/>
            <a:ext cx="792163" cy="215900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schemeClr val="tx1"/>
                </a:solidFill>
              </a:rPr>
              <a:t>id3</a:t>
            </a:r>
            <a:endParaRPr lang="ru-RU" sz="1000" dirty="0">
              <a:solidFill>
                <a:schemeClr val="tx1"/>
              </a:solidFill>
            </a:endParaRPr>
          </a:p>
        </p:txBody>
      </p:sp>
      <p:sp>
        <p:nvSpPr>
          <p:cNvPr id="70" name="Прямоугольник 69"/>
          <p:cNvSpPr/>
          <p:nvPr/>
        </p:nvSpPr>
        <p:spPr>
          <a:xfrm>
            <a:off x="5381625" y="4160838"/>
            <a:ext cx="576263" cy="2159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schemeClr val="tx1"/>
                </a:solidFill>
              </a:rPr>
              <a:t>data</a:t>
            </a:r>
            <a:endParaRPr lang="ru-RU" sz="1000" dirty="0">
              <a:solidFill>
                <a:schemeClr val="tx1"/>
              </a:solidFill>
            </a:endParaRPr>
          </a:p>
        </p:txBody>
      </p:sp>
      <p:cxnSp>
        <p:nvCxnSpPr>
          <p:cNvPr id="71" name="Прямая со стрелкой 70"/>
          <p:cNvCxnSpPr>
            <a:stCxn id="67" idx="6"/>
            <a:endCxn id="68" idx="2"/>
          </p:cNvCxnSpPr>
          <p:nvPr/>
        </p:nvCxnSpPr>
        <p:spPr>
          <a:xfrm>
            <a:off x="4373563" y="3765550"/>
            <a:ext cx="8636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76" name="Прямая со стрелкой 75"/>
          <p:cNvCxnSpPr>
            <a:stCxn id="69" idx="6"/>
            <a:endCxn id="70" idx="1"/>
          </p:cNvCxnSpPr>
          <p:nvPr/>
        </p:nvCxnSpPr>
        <p:spPr>
          <a:xfrm>
            <a:off x="4373563" y="4268788"/>
            <a:ext cx="1008062" cy="158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2328" name="TextBox 78"/>
          <p:cNvSpPr txBox="1">
            <a:spLocks noChangeArrowheads="1"/>
          </p:cNvSpPr>
          <p:nvPr/>
        </p:nvSpPr>
        <p:spPr bwMode="auto">
          <a:xfrm>
            <a:off x="4589463" y="3513138"/>
            <a:ext cx="503237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000">
                <a:latin typeface="Calibri" pitchFamily="34" charset="0"/>
              </a:rPr>
              <a:t>P1</a:t>
            </a:r>
            <a:endParaRPr lang="ru-RU" sz="1000">
              <a:latin typeface="Calibri" pitchFamily="34" charset="0"/>
            </a:endParaRPr>
          </a:p>
        </p:txBody>
      </p:sp>
      <p:sp>
        <p:nvSpPr>
          <p:cNvPr id="12329" name="TextBox 79"/>
          <p:cNvSpPr txBox="1">
            <a:spLocks noChangeArrowheads="1"/>
          </p:cNvSpPr>
          <p:nvPr/>
        </p:nvSpPr>
        <p:spPr bwMode="auto">
          <a:xfrm>
            <a:off x="4660900" y="4017963"/>
            <a:ext cx="504825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000">
                <a:latin typeface="Calibri" pitchFamily="34" charset="0"/>
              </a:rPr>
              <a:t>P2</a:t>
            </a:r>
            <a:endParaRPr lang="ru-RU" sz="1000">
              <a:latin typeface="Calibri" pitchFamily="34" charset="0"/>
            </a:endParaRPr>
          </a:p>
        </p:txBody>
      </p:sp>
      <p:sp>
        <p:nvSpPr>
          <p:cNvPr id="12330" name="TextBox 80"/>
          <p:cNvSpPr txBox="1">
            <a:spLocks noChangeArrowheads="1"/>
          </p:cNvSpPr>
          <p:nvPr/>
        </p:nvSpPr>
        <p:spPr bwMode="auto">
          <a:xfrm>
            <a:off x="3492500" y="4652963"/>
            <a:ext cx="4535488" cy="1939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200" b="1">
                <a:latin typeface="Courier New" pitchFamily="49" charset="0"/>
                <a:cs typeface="Courier New" pitchFamily="49" charset="0"/>
              </a:rPr>
              <a:t>&lt;rdf:RDF&gt;</a:t>
            </a:r>
          </a:p>
          <a:p>
            <a:r>
              <a:rPr lang="en-US" sz="1200" b="1">
                <a:latin typeface="Courier New" pitchFamily="49" charset="0"/>
                <a:cs typeface="Courier New" pitchFamily="49" charset="0"/>
              </a:rPr>
              <a:t>    &lt;person rdf:about=“p3817”&gt;</a:t>
            </a:r>
          </a:p>
          <a:p>
            <a:r>
              <a:rPr lang="en-US" sz="1200" b="1">
                <a:latin typeface="Courier New" pitchFamily="49" charset="0"/>
                <a:cs typeface="Courier New" pitchFamily="49" charset="0"/>
              </a:rPr>
              <a:t>        &lt;name&gt;</a:t>
            </a:r>
            <a:r>
              <a:rPr lang="ru-RU" sz="1200" b="1">
                <a:latin typeface="Courier New" pitchFamily="49" charset="0"/>
                <a:cs typeface="Courier New" pitchFamily="49" charset="0"/>
              </a:rPr>
              <a:t>Иванов Иван Иванович</a:t>
            </a:r>
            <a:r>
              <a:rPr lang="en-US" sz="1200" b="1">
                <a:latin typeface="Courier New" pitchFamily="49" charset="0"/>
                <a:cs typeface="Courier New" pitchFamily="49" charset="0"/>
              </a:rPr>
              <a:t>&lt;/name&gt;</a:t>
            </a:r>
          </a:p>
          <a:p>
            <a:r>
              <a:rPr lang="en-US" sz="1200" b="1">
                <a:latin typeface="Courier New" pitchFamily="49" charset="0"/>
                <a:cs typeface="Courier New" pitchFamily="49" charset="0"/>
              </a:rPr>
              <a:t>        &lt;birth&gt;</a:t>
            </a:r>
            <a:r>
              <a:rPr lang="ru-RU" sz="1200" b="1">
                <a:latin typeface="Courier New" pitchFamily="49" charset="0"/>
                <a:cs typeface="Courier New" pitchFamily="49" charset="0"/>
              </a:rPr>
              <a:t>1988</a:t>
            </a:r>
            <a:r>
              <a:rPr lang="en-US" sz="1200" b="1">
                <a:latin typeface="Courier New" pitchFamily="49" charset="0"/>
                <a:cs typeface="Courier New" pitchFamily="49" charset="0"/>
              </a:rPr>
              <a:t>&lt;/birth&gt;</a:t>
            </a:r>
            <a:endParaRPr lang="ru-RU" sz="1200" b="1">
              <a:latin typeface="Courier New" pitchFamily="49" charset="0"/>
              <a:cs typeface="Courier New" pitchFamily="49" charset="0"/>
            </a:endParaRPr>
          </a:p>
          <a:p>
            <a:r>
              <a:rPr lang="ru-RU" sz="1200" b="1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200" b="1">
                <a:latin typeface="Courier New" pitchFamily="49" charset="0"/>
                <a:cs typeface="Courier New" pitchFamily="49" charset="0"/>
              </a:rPr>
              <a:t>&lt;work-in rdf:resource=“o19302”/&gt;</a:t>
            </a:r>
          </a:p>
          <a:p>
            <a:r>
              <a:rPr lang="en-US" sz="1200" b="1">
                <a:latin typeface="Courier New" pitchFamily="49" charset="0"/>
                <a:cs typeface="Courier New" pitchFamily="49" charset="0"/>
              </a:rPr>
              <a:t>    &lt;/person&gt;</a:t>
            </a:r>
          </a:p>
          <a:p>
            <a:r>
              <a:rPr lang="en-US" sz="1200" b="1">
                <a:latin typeface="Courier New" pitchFamily="49" charset="0"/>
                <a:cs typeface="Courier New" pitchFamily="49" charset="0"/>
              </a:rPr>
              <a:t>    &lt;org-sys rdf:about=“o19302”&gt;</a:t>
            </a:r>
          </a:p>
          <a:p>
            <a:r>
              <a:rPr lang="en-US" sz="1200" b="1">
                <a:latin typeface="Courier New" pitchFamily="49" charset="0"/>
                <a:cs typeface="Courier New" pitchFamily="49" charset="0"/>
              </a:rPr>
              <a:t>        &lt;name&gt;</a:t>
            </a:r>
            <a:r>
              <a:rPr lang="ru-RU" sz="1200" b="1">
                <a:latin typeface="Courier New" pitchFamily="49" charset="0"/>
                <a:cs typeface="Courier New" pitchFamily="49" charset="0"/>
              </a:rPr>
              <a:t>НГУ</a:t>
            </a:r>
            <a:r>
              <a:rPr lang="en-US" sz="1200" b="1">
                <a:latin typeface="Courier New" pitchFamily="49" charset="0"/>
                <a:cs typeface="Courier New" pitchFamily="49" charset="0"/>
              </a:rPr>
              <a:t>&lt;/name&gt;    </a:t>
            </a:r>
          </a:p>
          <a:p>
            <a:r>
              <a:rPr lang="en-US" sz="1200" b="1">
                <a:latin typeface="Courier New" pitchFamily="49" charset="0"/>
                <a:cs typeface="Courier New" pitchFamily="49" charset="0"/>
              </a:rPr>
              <a:t>    &lt;/org-sys&gt;</a:t>
            </a:r>
          </a:p>
          <a:p>
            <a:r>
              <a:rPr lang="en-US" sz="1200" b="1">
                <a:latin typeface="Courier New" pitchFamily="49" charset="0"/>
                <a:cs typeface="Courier New" pitchFamily="49" charset="0"/>
              </a:rPr>
              <a:t>&lt;/rdf:RDF&gt;</a:t>
            </a:r>
            <a:endParaRPr lang="ru-RU" sz="1200" b="1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331" name="TextBox 42"/>
          <p:cNvSpPr txBox="1">
            <a:spLocks noChangeArrowheads="1"/>
          </p:cNvSpPr>
          <p:nvPr/>
        </p:nvSpPr>
        <p:spPr bwMode="auto">
          <a:xfrm>
            <a:off x="6858000" y="3429000"/>
            <a:ext cx="1981200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>
                <a:latin typeface="Calibri" pitchFamily="34" charset="0"/>
              </a:rPr>
              <a:t>Предикатное представление:</a:t>
            </a:r>
          </a:p>
          <a:p>
            <a:r>
              <a:rPr lang="en-US">
                <a:latin typeface="Calibri" pitchFamily="34" charset="0"/>
              </a:rPr>
              <a:t>P1(id1, id2).</a:t>
            </a:r>
          </a:p>
          <a:p>
            <a:r>
              <a:rPr lang="en-US">
                <a:latin typeface="Calibri" pitchFamily="34" charset="0"/>
              </a:rPr>
              <a:t>P2(id3, data).</a:t>
            </a:r>
            <a:endParaRPr lang="ru-RU"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Заголовок 1"/>
          <p:cNvSpPr>
            <a:spLocks noGrp="1"/>
          </p:cNvSpPr>
          <p:nvPr>
            <p:ph type="title"/>
          </p:nvPr>
        </p:nvSpPr>
        <p:spPr>
          <a:xfrm>
            <a:off x="914400" y="274638"/>
            <a:ext cx="7315200" cy="7159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sz="2800" b="1" smtClean="0"/>
              <a:t>Linq – </a:t>
            </a:r>
            <a:r>
              <a:rPr lang="ru-RU" sz="2800" b="1" smtClean="0"/>
              <a:t>стандартный язык осуществления запросов к </a:t>
            </a:r>
            <a:r>
              <a:rPr lang="en-US" sz="2800" b="1" smtClean="0"/>
              <a:t>RDF</a:t>
            </a:r>
            <a:endParaRPr lang="ru-RU" sz="2800" b="1" smtClean="0"/>
          </a:p>
        </p:txBody>
      </p:sp>
      <p:sp>
        <p:nvSpPr>
          <p:cNvPr id="17411" name="TextBox 3"/>
          <p:cNvSpPr txBox="1">
            <a:spLocks noChangeArrowheads="1"/>
          </p:cNvSpPr>
          <p:nvPr/>
        </p:nvSpPr>
        <p:spPr bwMode="auto">
          <a:xfrm>
            <a:off x="381000" y="1752600"/>
            <a:ext cx="8305800" cy="3416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dirty="0">
                <a:latin typeface="Calibri" pitchFamily="34" charset="0"/>
              </a:rPr>
              <a:t>prefix fog: &lt;http://fogid.net/o/&gt; </a:t>
            </a:r>
          </a:p>
          <a:p>
            <a:r>
              <a:rPr lang="en-US" dirty="0">
                <a:latin typeface="Calibri" pitchFamily="34" charset="0"/>
              </a:rPr>
              <a:t>prefix </a:t>
            </a:r>
            <a:r>
              <a:rPr lang="en-US" dirty="0" err="1">
                <a:latin typeface="Calibri" pitchFamily="34" charset="0"/>
              </a:rPr>
              <a:t>dat</a:t>
            </a:r>
            <a:r>
              <a:rPr lang="en-US" dirty="0">
                <a:latin typeface="Calibri" pitchFamily="34" charset="0"/>
              </a:rPr>
              <a:t>: &lt;http://fogid.net/e/&gt; </a:t>
            </a:r>
          </a:p>
          <a:p>
            <a:r>
              <a:rPr lang="en-US" dirty="0">
                <a:latin typeface="Calibri" pitchFamily="34" charset="0"/>
              </a:rPr>
              <a:t>select ?</a:t>
            </a:r>
            <a:r>
              <a:rPr lang="en-US" dirty="0" err="1">
                <a:latin typeface="Calibri" pitchFamily="34" charset="0"/>
              </a:rPr>
              <a:t>fd</a:t>
            </a:r>
            <a:r>
              <a:rPr lang="en-US" dirty="0">
                <a:latin typeface="Calibri" pitchFamily="34" charset="0"/>
              </a:rPr>
              <a:t> ?td ?</a:t>
            </a:r>
            <a:r>
              <a:rPr lang="en-US" dirty="0" err="1">
                <a:latin typeface="Calibri" pitchFamily="34" charset="0"/>
              </a:rPr>
              <a:t>orgname</a:t>
            </a:r>
            <a:r>
              <a:rPr lang="en-US" dirty="0">
                <a:latin typeface="Calibri" pitchFamily="34" charset="0"/>
              </a:rPr>
              <a:t> ?</a:t>
            </a:r>
            <a:r>
              <a:rPr lang="en-US" dirty="0" err="1">
                <a:latin typeface="Calibri" pitchFamily="34" charset="0"/>
              </a:rPr>
              <a:t>ro</a:t>
            </a:r>
            <a:r>
              <a:rPr lang="en-US" dirty="0">
                <a:latin typeface="Calibri" pitchFamily="34" charset="0"/>
              </a:rPr>
              <a:t> </a:t>
            </a:r>
            <a:r>
              <a:rPr lang="en-US" dirty="0" smtClean="0">
                <a:latin typeface="Calibri" pitchFamily="34" charset="0"/>
              </a:rPr>
              <a:t> </a:t>
            </a:r>
            <a:endParaRPr lang="en-US" dirty="0">
              <a:latin typeface="Calibri" pitchFamily="34" charset="0"/>
            </a:endParaRPr>
          </a:p>
          <a:p>
            <a:r>
              <a:rPr lang="en-US" dirty="0">
                <a:latin typeface="Calibri" pitchFamily="34" charset="0"/>
              </a:rPr>
              <a:t>{ </a:t>
            </a:r>
          </a:p>
          <a:p>
            <a:r>
              <a:rPr lang="en-US" dirty="0">
                <a:latin typeface="Calibri" pitchFamily="34" charset="0"/>
              </a:rPr>
              <a:t>?s </a:t>
            </a:r>
            <a:r>
              <a:rPr lang="ru-RU" dirty="0" smtClean="0">
                <a:latin typeface="Calibri" pitchFamily="34" charset="0"/>
              </a:rPr>
              <a:t>  </a:t>
            </a:r>
            <a:r>
              <a:rPr lang="en-US" dirty="0" err="1" smtClean="0">
                <a:latin typeface="Calibri" pitchFamily="34" charset="0"/>
              </a:rPr>
              <a:t>fog:participant</a:t>
            </a:r>
            <a:r>
              <a:rPr lang="en-US" dirty="0" smtClean="0">
                <a:latin typeface="Calibri" pitchFamily="34" charset="0"/>
              </a:rPr>
              <a:t> </a:t>
            </a:r>
            <a:r>
              <a:rPr lang="ru-RU" dirty="0" smtClean="0">
                <a:latin typeface="Calibri" pitchFamily="34" charset="0"/>
              </a:rPr>
              <a:t>    </a:t>
            </a:r>
            <a:r>
              <a:rPr lang="en-US" dirty="0" smtClean="0">
                <a:latin typeface="Calibri" pitchFamily="34" charset="0"/>
              </a:rPr>
              <a:t>dat:piu_200809051791</a:t>
            </a:r>
            <a:r>
              <a:rPr lang="en-US" dirty="0">
                <a:latin typeface="Calibri" pitchFamily="34" charset="0"/>
              </a:rPr>
              <a:t>. </a:t>
            </a:r>
          </a:p>
          <a:p>
            <a:r>
              <a:rPr lang="en-US" dirty="0">
                <a:latin typeface="Calibri" pitchFamily="34" charset="0"/>
              </a:rPr>
              <a:t>?s </a:t>
            </a:r>
            <a:r>
              <a:rPr lang="ru-RU" dirty="0" smtClean="0">
                <a:latin typeface="Calibri" pitchFamily="34" charset="0"/>
              </a:rPr>
              <a:t>  </a:t>
            </a:r>
            <a:r>
              <a:rPr lang="en-US" dirty="0" err="1" smtClean="0">
                <a:latin typeface="Calibri" pitchFamily="34" charset="0"/>
              </a:rPr>
              <a:t>fog:in</a:t>
            </a:r>
            <a:r>
              <a:rPr lang="en-US" dirty="0" smtClean="0">
                <a:latin typeface="Calibri" pitchFamily="34" charset="0"/>
              </a:rPr>
              <a:t>-org </a:t>
            </a:r>
            <a:r>
              <a:rPr lang="ru-RU" dirty="0" smtClean="0">
                <a:latin typeface="Calibri" pitchFamily="34" charset="0"/>
              </a:rPr>
              <a:t>             </a:t>
            </a:r>
            <a:r>
              <a:rPr lang="en-US" dirty="0" smtClean="0">
                <a:latin typeface="Calibri" pitchFamily="34" charset="0"/>
              </a:rPr>
              <a:t>?</a:t>
            </a:r>
            <a:r>
              <a:rPr lang="en-US" dirty="0" err="1">
                <a:latin typeface="Calibri" pitchFamily="34" charset="0"/>
              </a:rPr>
              <a:t>inorg</a:t>
            </a:r>
            <a:r>
              <a:rPr lang="en-US" dirty="0">
                <a:latin typeface="Calibri" pitchFamily="34" charset="0"/>
              </a:rPr>
              <a:t>. </a:t>
            </a:r>
          </a:p>
          <a:p>
            <a:r>
              <a:rPr lang="en-US" dirty="0">
                <a:latin typeface="Calibri" pitchFamily="34" charset="0"/>
              </a:rPr>
              <a:t>?s </a:t>
            </a:r>
            <a:r>
              <a:rPr lang="ru-RU" dirty="0" smtClean="0">
                <a:latin typeface="Calibri" pitchFamily="34" charset="0"/>
              </a:rPr>
              <a:t>  </a:t>
            </a:r>
            <a:r>
              <a:rPr lang="en-US" dirty="0" smtClean="0">
                <a:latin typeface="Calibri" pitchFamily="34" charset="0"/>
              </a:rPr>
              <a:t>&lt;</a:t>
            </a:r>
            <a:r>
              <a:rPr lang="en-US" dirty="0">
                <a:latin typeface="Calibri" pitchFamily="34" charset="0"/>
              </a:rPr>
              <a:t>http://www.w3.org/1999/02/22-rdf-syntax-ns#type&gt; </a:t>
            </a:r>
            <a:r>
              <a:rPr lang="ru-RU" dirty="0" smtClean="0">
                <a:latin typeface="Calibri" pitchFamily="34" charset="0"/>
              </a:rPr>
              <a:t>   </a:t>
            </a:r>
            <a:r>
              <a:rPr lang="en-US" dirty="0" err="1" smtClean="0">
                <a:latin typeface="Calibri" pitchFamily="34" charset="0"/>
              </a:rPr>
              <a:t>fog:participation</a:t>
            </a:r>
            <a:r>
              <a:rPr lang="en-US" dirty="0">
                <a:latin typeface="Calibri" pitchFamily="34" charset="0"/>
              </a:rPr>
              <a:t>. </a:t>
            </a:r>
          </a:p>
          <a:p>
            <a:r>
              <a:rPr lang="en-US" dirty="0">
                <a:latin typeface="Calibri" pitchFamily="34" charset="0"/>
              </a:rPr>
              <a:t>?</a:t>
            </a:r>
            <a:r>
              <a:rPr lang="en-US" dirty="0" err="1">
                <a:latin typeface="Calibri" pitchFamily="34" charset="0"/>
              </a:rPr>
              <a:t>inorg</a:t>
            </a:r>
            <a:r>
              <a:rPr lang="en-US" dirty="0">
                <a:latin typeface="Calibri" pitchFamily="34" charset="0"/>
              </a:rPr>
              <a:t> </a:t>
            </a:r>
            <a:r>
              <a:rPr lang="ru-RU" dirty="0" smtClean="0">
                <a:latin typeface="Calibri" pitchFamily="34" charset="0"/>
              </a:rPr>
              <a:t>    </a:t>
            </a:r>
            <a:r>
              <a:rPr lang="en-US" dirty="0" err="1" smtClean="0">
                <a:latin typeface="Calibri" pitchFamily="34" charset="0"/>
              </a:rPr>
              <a:t>fog:name</a:t>
            </a:r>
            <a:r>
              <a:rPr lang="en-US" dirty="0" smtClean="0">
                <a:latin typeface="Calibri" pitchFamily="34" charset="0"/>
              </a:rPr>
              <a:t> </a:t>
            </a:r>
            <a:r>
              <a:rPr lang="ru-RU" dirty="0" smtClean="0">
                <a:latin typeface="Calibri" pitchFamily="34" charset="0"/>
              </a:rPr>
              <a:t>    </a:t>
            </a:r>
            <a:r>
              <a:rPr lang="en-US" dirty="0" smtClean="0">
                <a:latin typeface="Calibri" pitchFamily="34" charset="0"/>
              </a:rPr>
              <a:t>?</a:t>
            </a:r>
            <a:r>
              <a:rPr lang="en-US" dirty="0" err="1">
                <a:latin typeface="Calibri" pitchFamily="34" charset="0"/>
              </a:rPr>
              <a:t>orgname</a:t>
            </a:r>
            <a:r>
              <a:rPr lang="en-US" dirty="0">
                <a:latin typeface="Calibri" pitchFamily="34" charset="0"/>
              </a:rPr>
              <a:t>. </a:t>
            </a:r>
          </a:p>
          <a:p>
            <a:r>
              <a:rPr lang="en-US" dirty="0">
                <a:latin typeface="Calibri" pitchFamily="34" charset="0"/>
              </a:rPr>
              <a:t>optional {?s </a:t>
            </a:r>
            <a:r>
              <a:rPr lang="ru-RU" dirty="0" smtClean="0">
                <a:latin typeface="Calibri" pitchFamily="34" charset="0"/>
              </a:rPr>
              <a:t>  </a:t>
            </a:r>
            <a:r>
              <a:rPr lang="en-US" dirty="0" err="1" smtClean="0">
                <a:latin typeface="Calibri" pitchFamily="34" charset="0"/>
              </a:rPr>
              <a:t>fog:from</a:t>
            </a:r>
            <a:r>
              <a:rPr lang="en-US" dirty="0" smtClean="0">
                <a:latin typeface="Calibri" pitchFamily="34" charset="0"/>
              </a:rPr>
              <a:t>-date </a:t>
            </a:r>
            <a:r>
              <a:rPr lang="ru-RU" dirty="0" smtClean="0">
                <a:latin typeface="Calibri" pitchFamily="34" charset="0"/>
              </a:rPr>
              <a:t>  </a:t>
            </a:r>
            <a:r>
              <a:rPr lang="en-US" dirty="0" smtClean="0">
                <a:latin typeface="Calibri" pitchFamily="34" charset="0"/>
              </a:rPr>
              <a:t>?</a:t>
            </a:r>
            <a:r>
              <a:rPr lang="en-US" dirty="0" err="1">
                <a:latin typeface="Calibri" pitchFamily="34" charset="0"/>
              </a:rPr>
              <a:t>fd</a:t>
            </a:r>
            <a:r>
              <a:rPr lang="en-US" dirty="0">
                <a:latin typeface="Calibri" pitchFamily="34" charset="0"/>
              </a:rPr>
              <a:t>} </a:t>
            </a:r>
          </a:p>
          <a:p>
            <a:r>
              <a:rPr lang="en-US" dirty="0">
                <a:latin typeface="Calibri" pitchFamily="34" charset="0"/>
              </a:rPr>
              <a:t>optional {?s </a:t>
            </a:r>
            <a:r>
              <a:rPr lang="ru-RU" dirty="0" smtClean="0">
                <a:latin typeface="Calibri" pitchFamily="34" charset="0"/>
              </a:rPr>
              <a:t>  </a:t>
            </a:r>
            <a:r>
              <a:rPr lang="en-US" dirty="0" err="1" smtClean="0">
                <a:latin typeface="Calibri" pitchFamily="34" charset="0"/>
              </a:rPr>
              <a:t>fog:to</a:t>
            </a:r>
            <a:r>
              <a:rPr lang="en-US" dirty="0" smtClean="0">
                <a:latin typeface="Calibri" pitchFamily="34" charset="0"/>
              </a:rPr>
              <a:t>-date </a:t>
            </a:r>
            <a:r>
              <a:rPr lang="ru-RU" dirty="0" smtClean="0">
                <a:latin typeface="Calibri" pitchFamily="34" charset="0"/>
              </a:rPr>
              <a:t>  </a:t>
            </a:r>
            <a:r>
              <a:rPr lang="en-US" dirty="0" smtClean="0">
                <a:latin typeface="Calibri" pitchFamily="34" charset="0"/>
              </a:rPr>
              <a:t>?</a:t>
            </a:r>
            <a:r>
              <a:rPr lang="en-US" dirty="0">
                <a:latin typeface="Calibri" pitchFamily="34" charset="0"/>
              </a:rPr>
              <a:t>td} </a:t>
            </a:r>
          </a:p>
          <a:p>
            <a:r>
              <a:rPr lang="en-US" dirty="0">
                <a:latin typeface="Calibri" pitchFamily="34" charset="0"/>
              </a:rPr>
              <a:t>optional {?s </a:t>
            </a:r>
            <a:r>
              <a:rPr lang="ru-RU" dirty="0" smtClean="0">
                <a:latin typeface="Calibri" pitchFamily="34" charset="0"/>
              </a:rPr>
              <a:t>  </a:t>
            </a:r>
            <a:r>
              <a:rPr lang="en-US" dirty="0" err="1" smtClean="0">
                <a:latin typeface="Calibri" pitchFamily="34" charset="0"/>
              </a:rPr>
              <a:t>fog:role</a:t>
            </a:r>
            <a:r>
              <a:rPr lang="en-US" dirty="0" smtClean="0">
                <a:latin typeface="Calibri" pitchFamily="34" charset="0"/>
              </a:rPr>
              <a:t> </a:t>
            </a:r>
            <a:r>
              <a:rPr lang="ru-RU" dirty="0" smtClean="0">
                <a:latin typeface="Calibri" pitchFamily="34" charset="0"/>
              </a:rPr>
              <a:t>  </a:t>
            </a:r>
            <a:r>
              <a:rPr lang="en-US" dirty="0" smtClean="0">
                <a:latin typeface="Calibri" pitchFamily="34" charset="0"/>
              </a:rPr>
              <a:t>?</a:t>
            </a:r>
            <a:r>
              <a:rPr lang="en-US" dirty="0" err="1">
                <a:latin typeface="Calibri" pitchFamily="34" charset="0"/>
              </a:rPr>
              <a:t>ro</a:t>
            </a:r>
            <a:r>
              <a:rPr lang="en-US" dirty="0">
                <a:latin typeface="Calibri" pitchFamily="34" charset="0"/>
              </a:rPr>
              <a:t>} </a:t>
            </a:r>
          </a:p>
          <a:p>
            <a:r>
              <a:rPr lang="en-US" dirty="0">
                <a:latin typeface="Calibri" pitchFamily="34" charset="0"/>
              </a:rPr>
              <a:t>}</a:t>
            </a:r>
            <a:endParaRPr lang="ru-RU" dirty="0">
              <a:latin typeface="Calibri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mag\Downloads\lod-cloud2009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116632"/>
            <a:ext cx="8841652" cy="674136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mag\Downloads\lod-cloud201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016" y="404664"/>
            <a:ext cx="9145016" cy="603033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mag\Downloads\lod2017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0"/>
            <a:ext cx="8315245" cy="727280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190</Words>
  <Application>Microsoft Office PowerPoint</Application>
  <PresentationFormat>Экран (4:3)</PresentationFormat>
  <Paragraphs>55</Paragraphs>
  <Slides>6</Slides>
  <Notes>2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</vt:i4>
      </vt:variant>
    </vt:vector>
  </HeadingPairs>
  <TitlesOfParts>
    <vt:vector size="7" baseType="lpstr">
      <vt:lpstr>Тема Office</vt:lpstr>
      <vt:lpstr>Слайды к лекциям</vt:lpstr>
      <vt:lpstr>Что такое RDF?</vt:lpstr>
      <vt:lpstr>Linq – стандартный язык осуществления запросов к RDF</vt:lpstr>
      <vt:lpstr>Слайд 4</vt:lpstr>
      <vt:lpstr>Слайд 5</vt:lpstr>
      <vt:lpstr>Слайд 6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Слайды к лекциям</dc:title>
  <dc:creator>mag</dc:creator>
  <cp:lastModifiedBy>mag</cp:lastModifiedBy>
  <cp:revision>3</cp:revision>
  <dcterms:created xsi:type="dcterms:W3CDTF">2018-10-15T00:14:51Z</dcterms:created>
  <dcterms:modified xsi:type="dcterms:W3CDTF">2018-10-15T00:40:48Z</dcterms:modified>
</cp:coreProperties>
</file>